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</p:sldIdLst>
  <p:sldSz cy="5143500" cx="9144000"/>
  <p:notesSz cx="9144000" cy="51435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67" roundtripDataSignature="AMtx7miVw60+5hkpXK4ZYDDTfQOeFWs35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7" Type="http://customschemas.google.com/relationships/presentationmetadata" Target="meta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" name="Google Shape;51;p1:notes"/>
          <p:cNvSpPr/>
          <p:nvPr>
            <p:ph idx="2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dcd01bcbe4_0_4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" name="Google Shape;124;g1dcd01bcbe4_0_4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dc9ba23033_0_7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" name="Google Shape;133;g1dc9ba23033_0_7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dcd01bcbe4_0_5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g1dcd01bcbe4_0_5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dcd01bcbe4_0_7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g1dcd01bcbe4_0_7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dcd01bcbe4_0_7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g1dcd01bcbe4_0_7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dcd01bcbe4_0_8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g1dcd01bcbe4_0_8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dcd01bcbe4_0_10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g1dcd01bcbe4_0_10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dcd01bcbe4_0_11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g1dcd01bcbe4_0_11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dcd01bcbe4_0_11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7" name="Google Shape;197;g1dcd01bcbe4_0_11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dcd01bcbe4_0_15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2" name="Google Shape;222;g1dcd01bcbe4_0_15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dcd01bcbe4_0_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" name="Google Shape;58;g1dcd01bcbe4_0_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dcd01bcbe4_0_16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0" name="Google Shape;230;g1dcd01bcbe4_0_16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dcd01bcbe4_0_18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9" name="Google Shape;239;g1dcd01bcbe4_0_18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dcd01bcbe4_0_20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g1dcd01bcbe4_0_20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dcd01bcbe4_0_21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6" name="Google Shape;256;g1dcd01bcbe4_0_21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dcd01bcbe4_0_21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5" name="Google Shape;265;g1dcd01bcbe4_0_21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dcd01bcbe4_0_23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4" name="Google Shape;274;g1dcd01bcbe4_0_23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dcd01bcbe4_0_23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2" name="Google Shape;282;g1dcd01bcbe4_0_23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cd01bcbe4_0_24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0" name="Google Shape;290;g1dcd01bcbe4_0_24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dcd01bcbe4_0_26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8" name="Google Shape;298;g1dcd01bcbe4_0_26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dcd01bcbe4_0_25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8" name="Google Shape;308;g1dcd01bcbe4_0_25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dcd01bcbe4_0_56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" name="Google Shape;66;g1dcd01bcbe4_0_56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dc9ba23033_0_10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9" name="Google Shape;319;g1dc9ba23033_0_10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dcd01bcbe4_0_28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7" name="Google Shape;327;g1dcd01bcbe4_0_28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dcd01bcbe4_0_29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5" name="Google Shape;335;g1dcd01bcbe4_0_29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dcd01bcbe4_0_30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3" name="Google Shape;343;g1dcd01bcbe4_0_30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dcd01bcbe4_0_30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1" name="Google Shape;351;g1dcd01bcbe4_0_30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dcd01bcbe4_0_31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9" name="Google Shape;359;g1dcd01bcbe4_0_31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dcd01bcbe4_0_32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9" name="Google Shape;369;g1dcd01bcbe4_0_32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dcd01bcbe4_0_35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5" name="Google Shape;395;g1dcd01bcbe4_0_35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dcd01bcbe4_0_36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3" name="Google Shape;403;g1dcd01bcbe4_0_36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dcd01bcbe4_0_37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2" name="Google Shape;412;g1dcd01bcbe4_0_37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dcd01bcbe4_0_1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" name="Google Shape;75;g1dcd01bcbe4_0_1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dcd01bcbe4_0_38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1" name="Google Shape;421;g1dcd01bcbe4_0_38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dcd01bcbe4_0_39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9" name="Google Shape;429;g1dcd01bcbe4_0_39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dcd01bcbe4_0_40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7" name="Google Shape;437;g1dcd01bcbe4_0_40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dcd01bcbe4_0_40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6" name="Google Shape;446;g1dcd01bcbe4_0_40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dcd01bcbe4_0_41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5" name="Google Shape;455;g1dcd01bcbe4_0_41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dcd01bcbe4_0_42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3" name="Google Shape;463;g1dcd01bcbe4_0_42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dcd01bcbe4_0_45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1" name="Google Shape;471;g1dcd01bcbe4_0_45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dcd01bcbe4_0_44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9" name="Google Shape;479;g1dcd01bcbe4_0_44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dcd01bcbe4_0_43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7" name="Google Shape;487;g1dcd01bcbe4_0_43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dcd01bcbe4_0_46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5" name="Google Shape;495;g1dcd01bcbe4_0_46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dcd01bcbe4_0_6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" name="Google Shape;83;g1dcd01bcbe4_0_6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cd01bcbe4_0_46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3" name="Google Shape;503;g1dcd01bcbe4_0_46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dcd01bcbe4_0_47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4" name="Google Shape;514;g1dcd01bcbe4_0_47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dcd01bcbe4_0_49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4" name="Google Shape;524;g1dcd01bcbe4_0_49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dcd01bcbe4_0_50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2" name="Google Shape;532;g1dcd01bcbe4_0_50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dcd01bcbe4_0_51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0" name="Google Shape;540;g1dcd01bcbe4_0_51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dcd01bcbe4_0_52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8" name="Google Shape;548;g1dcd01bcbe4_0_52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dcd01bcbe4_0_53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6" name="Google Shape;556;g1dcd01bcbe4_0_53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dcd01bcbe4_0_54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4" name="Google Shape;564;g1dcd01bcbe4_0_54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dcd01bcbe4_0_55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2" name="Google Shape;572;g1dcd01bcbe4_0_55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dcd01bcbe4_0_27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1" name="Google Shape;581;g1dcd01bcbe4_0_27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dc68a4331c_0_9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" name="Google Shape;91;g1dc68a4331c_0_9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:notes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9" name="Google Shape;589;p6:notes"/>
          <p:cNvSpPr/>
          <p:nvPr>
            <p:ph idx="2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7" name="Google Shape;597;p7:notes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8" name="Google Shape;598;p7:notes"/>
          <p:cNvSpPr txBox="1"/>
          <p:nvPr>
            <p:ph idx="12" type="sldNum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dcd01bcbe4_0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g1dcd01bcbe4_0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dcd01bcbe4_0_2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" name="Google Shape;107;g1dcd01bcbe4_0_2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dcd01bcbe4_0_3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" name="Google Shape;115;g1dcd01bcbe4_0_3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9"/>
          <p:cNvSpPr txBox="1"/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9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9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9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+ Black">
  <p:cSld name="Logo + Black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0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10"/>
          <p:cNvSpPr txBox="1"/>
          <p:nvPr>
            <p:ph idx="1" type="body"/>
          </p:nvPr>
        </p:nvSpPr>
        <p:spPr>
          <a:xfrm>
            <a:off x="956888" y="1375506"/>
            <a:ext cx="7230222" cy="2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10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10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10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/>
          <p:nvPr/>
        </p:nvSpPr>
        <p:spPr>
          <a:xfrm>
            <a:off x="1664207" y="460248"/>
            <a:ext cx="5580888" cy="438912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2"/>
          <p:cNvSpPr txBox="1"/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12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12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12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12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3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13"/>
          <p:cNvSpPr txBox="1"/>
          <p:nvPr>
            <p:ph idx="1" type="body"/>
          </p:nvPr>
        </p:nvSpPr>
        <p:spPr>
          <a:xfrm>
            <a:off x="493475" y="1350312"/>
            <a:ext cx="3801745" cy="291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13"/>
          <p:cNvSpPr txBox="1"/>
          <p:nvPr>
            <p:ph idx="2" type="body"/>
          </p:nvPr>
        </p:nvSpPr>
        <p:spPr>
          <a:xfrm>
            <a:off x="4608274" y="1350312"/>
            <a:ext cx="4022725" cy="3330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1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13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1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1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14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1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15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1"/>
            <a:ext cx="9144000" cy="514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8"/>
          <p:cNvPicPr preferRelativeResize="0"/>
          <p:nvPr/>
        </p:nvPicPr>
        <p:blipFill rotWithShape="1">
          <a:blip r:embed="rId2">
            <a:alphaModFix/>
          </a:blip>
          <a:srcRect b="-62954" l="-10475" r="0" t="-31201"/>
          <a:stretch/>
        </p:blipFill>
        <p:spPr>
          <a:xfrm>
            <a:off x="8382000" y="209550"/>
            <a:ext cx="533399" cy="22859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4.png"/><Relationship Id="rId6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5.png"/><Relationship Id="rId6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2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20.png"/><Relationship Id="rId6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21.png"/><Relationship Id="rId6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33.png"/><Relationship Id="rId6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35.png"/><Relationship Id="rId6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41.png"/><Relationship Id="rId6" Type="http://schemas.openxmlformats.org/officeDocument/2006/relationships/image" Target="../media/image58.png"/><Relationship Id="rId7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48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40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44.png"/><Relationship Id="rId6" Type="http://schemas.openxmlformats.org/officeDocument/2006/relationships/image" Target="../media/image4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44.png"/><Relationship Id="rId6" Type="http://schemas.openxmlformats.org/officeDocument/2006/relationships/image" Target="../media/image4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55.png"/><Relationship Id="rId6" Type="http://schemas.openxmlformats.org/officeDocument/2006/relationships/image" Target="../media/image4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52.png"/><Relationship Id="rId6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2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53.png"/><Relationship Id="rId6" Type="http://schemas.openxmlformats.org/officeDocument/2006/relationships/image" Target="../media/image6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56.png"/><Relationship Id="rId6" Type="http://schemas.openxmlformats.org/officeDocument/2006/relationships/image" Target="../media/image4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4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4.png"/><Relationship Id="rId6" Type="http://schemas.openxmlformats.org/officeDocument/2006/relationships/image" Target="../media/image2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59.gif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57.png"/><Relationship Id="rId6" Type="http://schemas.openxmlformats.org/officeDocument/2006/relationships/image" Target="../media/image5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css-tricks.com/snippets/css/a-guide-to-flexbox/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51.gif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0.png"/><Relationship Id="rId4" Type="http://schemas.openxmlformats.org/officeDocument/2006/relationships/image" Target="../media/image50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6200" y="-19887"/>
            <a:ext cx="9135541" cy="5138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9542" y="849040"/>
            <a:ext cx="3204916" cy="86212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/>
          <p:nvPr/>
        </p:nvSpPr>
        <p:spPr>
          <a:xfrm>
            <a:off x="1424069" y="2479190"/>
            <a:ext cx="5976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Hybrid Mobile App Development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ED145B"/>
                </a:solidFill>
              </a:rPr>
              <a:t>View, Flexbox e Style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dcd01bcbe4_0_42"/>
          <p:cNvSpPr txBox="1"/>
          <p:nvPr/>
        </p:nvSpPr>
        <p:spPr>
          <a:xfrm>
            <a:off x="1897075" y="1522005"/>
            <a:ext cx="5976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Nomenclaturas importantes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27" name="Google Shape;127;g1dcd01bcbe4_0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1dcd01bcbe4_0_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dcd01bcbe4_0_4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Flexbox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g1dcd01bcbe4_0_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5088" y="2132225"/>
            <a:ext cx="5268675" cy="296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g1dc9ba23033_0_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1dc9ba23033_0_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1dc9ba23033_0_7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View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g1dc9ba23033_0_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4488" y="1248696"/>
            <a:ext cx="4248621" cy="3539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1dc9ba23033_0_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03100" y="1248700"/>
            <a:ext cx="2794070" cy="353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1dc9ba23033_0_77"/>
          <p:cNvSpPr/>
          <p:nvPr/>
        </p:nvSpPr>
        <p:spPr>
          <a:xfrm>
            <a:off x="1665525" y="2516650"/>
            <a:ext cx="1520700" cy="234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g1dcd01bcbe4_0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1dcd01bcbe4_0_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1dcd01bcbe4_0_5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View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g1dcd01bcbe4_0_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2200" y="1218750"/>
            <a:ext cx="7539590" cy="388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dcd01bcbe4_0_72"/>
          <p:cNvSpPr txBox="1"/>
          <p:nvPr/>
        </p:nvSpPr>
        <p:spPr>
          <a:xfrm>
            <a:off x="1897075" y="1522005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flexDirection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Determina a direção e sentido que os itens são inseridos</a:t>
            </a:r>
            <a:br>
              <a:rPr lang="en-US" sz="2000">
                <a:solidFill>
                  <a:srgbClr val="91A3AD"/>
                </a:solidFill>
              </a:rPr>
            </a:b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row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row-reverse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b="1" lang="en-US" sz="2000">
                <a:solidFill>
                  <a:srgbClr val="91A3AD"/>
                </a:solidFill>
              </a:rPr>
              <a:t>column (default do componente View)</a:t>
            </a:r>
            <a:endParaRPr b="1"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column-reverse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54" name="Google Shape;154;g1dcd01bcbe4_0_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1dcd01bcbe4_0_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dcd01bcbe4_0_7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Flexbox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g1dcd01bcbe4_0_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1dcd01bcbe4_0_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1dcd01bcbe4_0_7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Flexbox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g1dcd01bcbe4_0_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3712" y="1163450"/>
            <a:ext cx="6351419" cy="398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dcd01bcbe4_0_88"/>
          <p:cNvSpPr txBox="1"/>
          <p:nvPr/>
        </p:nvSpPr>
        <p:spPr>
          <a:xfrm>
            <a:off x="1897075" y="1358730"/>
            <a:ext cx="5976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justifyContent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Determina a distribuição dos itens dentro do componente.</a:t>
            </a:r>
            <a:br>
              <a:rPr lang="en-US" sz="2000">
                <a:solidFill>
                  <a:srgbClr val="91A3AD"/>
                </a:solidFill>
              </a:rPr>
            </a:b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b="1" lang="en-US" sz="2000">
                <a:solidFill>
                  <a:srgbClr val="91A3AD"/>
                </a:solidFill>
              </a:rPr>
              <a:t>flex-start (default)</a:t>
            </a:r>
            <a:endParaRPr b="1"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flex-end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center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space-between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space-around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space-evenly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70" name="Google Shape;170;g1dcd01bcbe4_0_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1dcd01bcbe4_0_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dcd01bcbe4_0_8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Flexbox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g1dcd01bcbe4_0_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1dcd01bcbe4_0_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1dcd01bcbe4_0_10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Flexbox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g1dcd01bcbe4_0_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7063" y="1216396"/>
            <a:ext cx="2305265" cy="3752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1dcd01bcbe4_0_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6827" y="1216396"/>
            <a:ext cx="2289948" cy="3752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g1dcd01bcbe4_0_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1dcd01bcbe4_0_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1dcd01bcbe4_0_11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Flexbox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g1dcd01bcbe4_0_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7063" y="1216396"/>
            <a:ext cx="2356132" cy="375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1dcd01bcbe4_0_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7094" y="1216396"/>
            <a:ext cx="2296173" cy="3752603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1dcd01bcbe4_0_112"/>
          <p:cNvSpPr/>
          <p:nvPr/>
        </p:nvSpPr>
        <p:spPr>
          <a:xfrm>
            <a:off x="5496188" y="2914650"/>
            <a:ext cx="326700" cy="5715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1dcd01bcbe4_0_112"/>
          <p:cNvSpPr/>
          <p:nvPr/>
        </p:nvSpPr>
        <p:spPr>
          <a:xfrm>
            <a:off x="5496188" y="3893700"/>
            <a:ext cx="326700" cy="5715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1dcd01bcbe4_0_112"/>
          <p:cNvSpPr txBox="1"/>
          <p:nvPr/>
        </p:nvSpPr>
        <p:spPr>
          <a:xfrm>
            <a:off x="5757825" y="2969550"/>
            <a:ext cx="32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ED265B"/>
                </a:solidFill>
              </a:rPr>
              <a:t>X</a:t>
            </a:r>
            <a:endParaRPr b="1" sz="1800">
              <a:solidFill>
                <a:srgbClr val="ED265B"/>
              </a:solidFill>
            </a:endParaRPr>
          </a:p>
        </p:txBody>
      </p:sp>
      <p:sp>
        <p:nvSpPr>
          <p:cNvPr id="194" name="Google Shape;194;g1dcd01bcbe4_0_112"/>
          <p:cNvSpPr txBox="1"/>
          <p:nvPr/>
        </p:nvSpPr>
        <p:spPr>
          <a:xfrm>
            <a:off x="5757825" y="3948600"/>
            <a:ext cx="32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ED265B"/>
                </a:solidFill>
              </a:rPr>
              <a:t>X</a:t>
            </a:r>
            <a:endParaRPr b="1" sz="1800">
              <a:solidFill>
                <a:srgbClr val="ED265B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1dcd01bcbe4_0_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1dcd01bcbe4_0_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1dcd01bcbe4_0_11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Flexbox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g1dcd01bcbe4_0_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7063" y="1216396"/>
            <a:ext cx="2311814" cy="3752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1dcd01bcbe4_0_1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3801" y="1216396"/>
            <a:ext cx="2335536" cy="3752603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1dcd01bcbe4_0_119"/>
          <p:cNvSpPr txBox="1"/>
          <p:nvPr/>
        </p:nvSpPr>
        <p:spPr>
          <a:xfrm>
            <a:off x="2390050" y="3071600"/>
            <a:ext cx="32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ED265B"/>
                </a:solidFill>
              </a:rPr>
              <a:t>Y</a:t>
            </a:r>
            <a:endParaRPr b="1" sz="1800">
              <a:solidFill>
                <a:srgbClr val="ED265B"/>
              </a:solidFill>
            </a:endParaRPr>
          </a:p>
        </p:txBody>
      </p:sp>
      <p:sp>
        <p:nvSpPr>
          <p:cNvPr id="205" name="Google Shape;205;g1dcd01bcbe4_0_119"/>
          <p:cNvSpPr txBox="1"/>
          <p:nvPr/>
        </p:nvSpPr>
        <p:spPr>
          <a:xfrm>
            <a:off x="2390050" y="3846525"/>
            <a:ext cx="32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ED265B"/>
                </a:solidFill>
              </a:rPr>
              <a:t>Y</a:t>
            </a:r>
            <a:endParaRPr b="1" sz="1800">
              <a:solidFill>
                <a:srgbClr val="ED265B"/>
              </a:solidFill>
            </a:endParaRPr>
          </a:p>
        </p:txBody>
      </p:sp>
      <p:sp>
        <p:nvSpPr>
          <p:cNvPr id="206" name="Google Shape;206;g1dcd01bcbe4_0_119"/>
          <p:cNvSpPr txBox="1"/>
          <p:nvPr/>
        </p:nvSpPr>
        <p:spPr>
          <a:xfrm>
            <a:off x="2272000" y="2417100"/>
            <a:ext cx="56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ED265B"/>
                </a:solidFill>
              </a:rPr>
              <a:t>Y/2</a:t>
            </a:r>
            <a:endParaRPr b="1" sz="1800">
              <a:solidFill>
                <a:srgbClr val="ED265B"/>
              </a:solidFill>
            </a:endParaRPr>
          </a:p>
        </p:txBody>
      </p:sp>
      <p:sp>
        <p:nvSpPr>
          <p:cNvPr id="207" name="Google Shape;207;g1dcd01bcbe4_0_119"/>
          <p:cNvSpPr txBox="1"/>
          <p:nvPr/>
        </p:nvSpPr>
        <p:spPr>
          <a:xfrm>
            <a:off x="2272000" y="4572000"/>
            <a:ext cx="56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ED265B"/>
                </a:solidFill>
              </a:rPr>
              <a:t>Y/2</a:t>
            </a:r>
            <a:endParaRPr b="1" sz="1800">
              <a:solidFill>
                <a:srgbClr val="ED265B"/>
              </a:solidFill>
            </a:endParaRPr>
          </a:p>
        </p:txBody>
      </p:sp>
      <p:cxnSp>
        <p:nvCxnSpPr>
          <p:cNvPr id="208" name="Google Shape;208;g1dcd01bcbe4_0_119"/>
          <p:cNvCxnSpPr/>
          <p:nvPr/>
        </p:nvCxnSpPr>
        <p:spPr>
          <a:xfrm>
            <a:off x="2185300" y="3914025"/>
            <a:ext cx="0" cy="326700"/>
          </a:xfrm>
          <a:prstGeom prst="straightConnector1">
            <a:avLst/>
          </a:prstGeom>
          <a:noFill/>
          <a:ln cap="flat" cmpd="sng" w="38100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g1dcd01bcbe4_0_119"/>
          <p:cNvCxnSpPr/>
          <p:nvPr/>
        </p:nvCxnSpPr>
        <p:spPr>
          <a:xfrm flipH="1">
            <a:off x="2182300" y="2554050"/>
            <a:ext cx="6000" cy="187800"/>
          </a:xfrm>
          <a:prstGeom prst="straightConnector1">
            <a:avLst/>
          </a:prstGeom>
          <a:noFill/>
          <a:ln cap="flat" cmpd="sng" w="38100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g1dcd01bcbe4_0_119"/>
          <p:cNvCxnSpPr/>
          <p:nvPr/>
        </p:nvCxnSpPr>
        <p:spPr>
          <a:xfrm>
            <a:off x="2185300" y="3139100"/>
            <a:ext cx="0" cy="326700"/>
          </a:xfrm>
          <a:prstGeom prst="straightConnector1">
            <a:avLst/>
          </a:prstGeom>
          <a:noFill/>
          <a:ln cap="flat" cmpd="sng" w="38100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g1dcd01bcbe4_0_119"/>
          <p:cNvCxnSpPr/>
          <p:nvPr/>
        </p:nvCxnSpPr>
        <p:spPr>
          <a:xfrm flipH="1">
            <a:off x="2182300" y="4665875"/>
            <a:ext cx="6000" cy="187800"/>
          </a:xfrm>
          <a:prstGeom prst="straightConnector1">
            <a:avLst/>
          </a:prstGeom>
          <a:noFill/>
          <a:ln cap="flat" cmpd="sng" w="38100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g1dcd01bcbe4_0_119"/>
          <p:cNvCxnSpPr/>
          <p:nvPr/>
        </p:nvCxnSpPr>
        <p:spPr>
          <a:xfrm flipH="1">
            <a:off x="5276700" y="3268700"/>
            <a:ext cx="1500" cy="264600"/>
          </a:xfrm>
          <a:prstGeom prst="straightConnector1">
            <a:avLst/>
          </a:prstGeom>
          <a:noFill/>
          <a:ln cap="flat" cmpd="sng" w="38100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g1dcd01bcbe4_0_119"/>
          <p:cNvCxnSpPr/>
          <p:nvPr/>
        </p:nvCxnSpPr>
        <p:spPr>
          <a:xfrm flipH="1">
            <a:off x="5276700" y="2571750"/>
            <a:ext cx="1500" cy="264600"/>
          </a:xfrm>
          <a:prstGeom prst="straightConnector1">
            <a:avLst/>
          </a:prstGeom>
          <a:noFill/>
          <a:ln cap="flat" cmpd="sng" w="38100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g1dcd01bcbe4_0_119"/>
          <p:cNvCxnSpPr/>
          <p:nvPr/>
        </p:nvCxnSpPr>
        <p:spPr>
          <a:xfrm flipH="1">
            <a:off x="5276700" y="3945075"/>
            <a:ext cx="1500" cy="264600"/>
          </a:xfrm>
          <a:prstGeom prst="straightConnector1">
            <a:avLst/>
          </a:prstGeom>
          <a:noFill/>
          <a:ln cap="flat" cmpd="sng" w="38100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g1dcd01bcbe4_0_119"/>
          <p:cNvCxnSpPr/>
          <p:nvPr/>
        </p:nvCxnSpPr>
        <p:spPr>
          <a:xfrm flipH="1">
            <a:off x="5276700" y="4627475"/>
            <a:ext cx="1500" cy="264600"/>
          </a:xfrm>
          <a:prstGeom prst="straightConnector1">
            <a:avLst/>
          </a:prstGeom>
          <a:noFill/>
          <a:ln cap="flat" cmpd="sng" w="38100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6" name="Google Shape;216;g1dcd01bcbe4_0_119"/>
          <p:cNvSpPr txBox="1"/>
          <p:nvPr/>
        </p:nvSpPr>
        <p:spPr>
          <a:xfrm>
            <a:off x="5430850" y="3170150"/>
            <a:ext cx="32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ED265B"/>
                </a:solidFill>
              </a:rPr>
              <a:t>Z</a:t>
            </a:r>
            <a:endParaRPr b="1" sz="1800">
              <a:solidFill>
                <a:srgbClr val="ED265B"/>
              </a:solidFill>
            </a:endParaRPr>
          </a:p>
        </p:txBody>
      </p:sp>
      <p:sp>
        <p:nvSpPr>
          <p:cNvPr id="217" name="Google Shape;217;g1dcd01bcbe4_0_119"/>
          <p:cNvSpPr txBox="1"/>
          <p:nvPr/>
        </p:nvSpPr>
        <p:spPr>
          <a:xfrm>
            <a:off x="5430850" y="2473200"/>
            <a:ext cx="32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ED265B"/>
                </a:solidFill>
              </a:rPr>
              <a:t>Z</a:t>
            </a:r>
            <a:endParaRPr b="1" sz="1800">
              <a:solidFill>
                <a:srgbClr val="ED265B"/>
              </a:solidFill>
            </a:endParaRPr>
          </a:p>
        </p:txBody>
      </p:sp>
      <p:sp>
        <p:nvSpPr>
          <p:cNvPr id="218" name="Google Shape;218;g1dcd01bcbe4_0_119"/>
          <p:cNvSpPr txBox="1"/>
          <p:nvPr/>
        </p:nvSpPr>
        <p:spPr>
          <a:xfrm>
            <a:off x="5430850" y="4572000"/>
            <a:ext cx="32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ED265B"/>
                </a:solidFill>
              </a:rPr>
              <a:t>Z</a:t>
            </a:r>
            <a:endParaRPr b="1" sz="1800">
              <a:solidFill>
                <a:srgbClr val="ED265B"/>
              </a:solidFill>
            </a:endParaRPr>
          </a:p>
        </p:txBody>
      </p:sp>
      <p:sp>
        <p:nvSpPr>
          <p:cNvPr id="219" name="Google Shape;219;g1dcd01bcbe4_0_119"/>
          <p:cNvSpPr txBox="1"/>
          <p:nvPr/>
        </p:nvSpPr>
        <p:spPr>
          <a:xfrm>
            <a:off x="5430850" y="3846525"/>
            <a:ext cx="32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ED265B"/>
                </a:solidFill>
              </a:rPr>
              <a:t>Z</a:t>
            </a:r>
            <a:endParaRPr b="1" sz="1800">
              <a:solidFill>
                <a:srgbClr val="ED265B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dcd01bcbe4_0_155"/>
          <p:cNvSpPr txBox="1"/>
          <p:nvPr/>
        </p:nvSpPr>
        <p:spPr>
          <a:xfrm>
            <a:off x="1897075" y="1358730"/>
            <a:ext cx="5976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flexWrap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Determina se, ao ter mais itens que o tamanho do container, os itens irão “vazar” ou se irão formar uma nova linha ou coluna</a:t>
            </a:r>
            <a:br>
              <a:rPr lang="en-US" sz="2000">
                <a:solidFill>
                  <a:srgbClr val="91A3AD"/>
                </a:solidFill>
              </a:rPr>
            </a:b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wrap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b="1" lang="en-US" sz="2000">
                <a:solidFill>
                  <a:srgbClr val="91A3AD"/>
                </a:solidFill>
              </a:rPr>
              <a:t>nowrap (default)</a:t>
            </a:r>
            <a:endParaRPr b="1" sz="2000">
              <a:solidFill>
                <a:srgbClr val="91A3AD"/>
              </a:solidFill>
            </a:endParaRPr>
          </a:p>
        </p:txBody>
      </p:sp>
      <p:pic>
        <p:nvPicPr>
          <p:cNvPr id="225" name="Google Shape;225;g1dcd01bcbe4_0_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1dcd01bcbe4_0_1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1dcd01bcbe4_0_15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Flexbox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g1dcd01bcbe4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g1dcd01bcbe4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g1dcd01bcbe4_0_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Preparem-se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" name="Google Shape;63;g1dcd01bcbe4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2182" y="1305600"/>
            <a:ext cx="6279634" cy="353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g1dcd01bcbe4_0_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1dcd01bcbe4_0_1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1dcd01bcbe4_0_16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Flexbox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g1dcd01bcbe4_0_1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7063" y="1216396"/>
            <a:ext cx="2246231" cy="375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1dcd01bcbe4_0_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38643" y="1216396"/>
            <a:ext cx="2197291" cy="3752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dcd01bcbe4_0_188"/>
          <p:cNvSpPr txBox="1"/>
          <p:nvPr/>
        </p:nvSpPr>
        <p:spPr>
          <a:xfrm>
            <a:off x="1897075" y="1358722"/>
            <a:ext cx="5976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alignContent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Determina a distribuição das linhas/colunas quando usamos flexWrap: wrap</a:t>
            </a:r>
            <a:br>
              <a:rPr lang="en-US" sz="2000">
                <a:solidFill>
                  <a:srgbClr val="91A3AD"/>
                </a:solidFill>
              </a:rPr>
            </a:b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b="1" lang="en-US" sz="2000">
                <a:solidFill>
                  <a:srgbClr val="91A3AD"/>
                </a:solidFill>
              </a:rPr>
              <a:t>flex-start (default)</a:t>
            </a:r>
            <a:endParaRPr b="1"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flex-end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stretch 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center 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space-between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space-around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42" name="Google Shape;242;g1dcd01bcbe4_0_1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1dcd01bcbe4_0_1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1dcd01bcbe4_0_18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Flexbox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g1dcd01bcbe4_0_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1dcd01bcbe4_0_2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1dcd01bcbe4_0_20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Flexbox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g1dcd01bcbe4_0_2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7063" y="1216396"/>
            <a:ext cx="2160195" cy="3752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1dcd01bcbe4_0_2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7032" y="1216396"/>
            <a:ext cx="2086237" cy="3752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g1dcd01bcbe4_0_2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1dcd01bcbe4_0_2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1dcd01bcbe4_0_21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Flexbox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g1dcd01bcbe4_0_2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7063" y="1216396"/>
            <a:ext cx="2108793" cy="3752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1dcd01bcbe4_0_2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6781" y="1216396"/>
            <a:ext cx="2134989" cy="3752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g1dcd01bcbe4_0_2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1dcd01bcbe4_0_2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1dcd01bcbe4_0_21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Flexbox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Google Shape;270;g1dcd01bcbe4_0_2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7063" y="1216396"/>
            <a:ext cx="2138721" cy="375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dcd01bcbe4_0_2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9884" y="1216396"/>
            <a:ext cx="2134989" cy="3752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dcd01bcbe4_0_231"/>
          <p:cNvSpPr txBox="1"/>
          <p:nvPr/>
        </p:nvSpPr>
        <p:spPr>
          <a:xfrm>
            <a:off x="1897075" y="1358722"/>
            <a:ext cx="5976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gap, rowGap, columnGap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Utilizado para determinar um valor fixo de distância entre os itens em um ou ambos os eixos</a:t>
            </a:r>
            <a:br>
              <a:rPr lang="en-US" sz="2000">
                <a:solidFill>
                  <a:srgbClr val="91A3AD"/>
                </a:solidFill>
              </a:rPr>
            </a:b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b="1" lang="en-US" sz="2000">
                <a:solidFill>
                  <a:srgbClr val="91A3AD"/>
                </a:solidFill>
              </a:rPr>
              <a:t>0 como default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77" name="Google Shape;277;g1dcd01bcbe4_0_2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1dcd01bcbe4_0_2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1dcd01bcbe4_0_23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Flexbox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g1dcd01bcbe4_0_2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1dcd01bcbe4_0_2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1dcd01bcbe4_0_23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Flexbox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g1dcd01bcbe4_0_2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7563" y="1216396"/>
            <a:ext cx="2343708" cy="3752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dcd01bcbe4_0_247"/>
          <p:cNvSpPr txBox="1"/>
          <p:nvPr/>
        </p:nvSpPr>
        <p:spPr>
          <a:xfrm>
            <a:off x="1897075" y="1358722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width e height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Determina altura e largura do seu item/container</a:t>
            </a: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O valor do container NÃO altera o valor de seus itens</a:t>
            </a:r>
            <a:br>
              <a:rPr lang="en-US" sz="2000">
                <a:solidFill>
                  <a:srgbClr val="91A3AD"/>
                </a:solidFill>
              </a:rPr>
            </a:b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b="1" lang="en-US" sz="2000">
                <a:solidFill>
                  <a:srgbClr val="91A3AD"/>
                </a:solidFill>
              </a:rPr>
              <a:t>auto (default)</a:t>
            </a:r>
            <a:endParaRPr b="1"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pixels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porcentagem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93" name="Google Shape;293;g1dcd01bcbe4_0_2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1dcd01bcbe4_0_2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1dcd01bcbe4_0_24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Flexbox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g1dcd01bcbe4_0_2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1dcd01bcbe4_0_2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1dcd01bcbe4_0_26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Flexbox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" name="Google Shape;303;g1dcd01bcbe4_0_2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8438" y="1216396"/>
            <a:ext cx="2280228" cy="3752604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1dcd01bcbe4_0_263"/>
          <p:cNvSpPr txBox="1"/>
          <p:nvPr/>
        </p:nvSpPr>
        <p:spPr>
          <a:xfrm>
            <a:off x="1971675" y="3924975"/>
            <a:ext cx="204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(Essa “sobra” é o padding de 15px)</a:t>
            </a:r>
            <a:endParaRPr/>
          </a:p>
        </p:txBody>
      </p:sp>
      <p:pic>
        <p:nvPicPr>
          <p:cNvPr id="305" name="Google Shape;305;g1dcd01bcbe4_0_2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66866" y="1216396"/>
            <a:ext cx="2271314" cy="3752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g1dcd01bcbe4_0_2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1dcd01bcbe4_0_2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1dcd01bcbe4_0_25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Flexbox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3" name="Google Shape;313;g1dcd01bcbe4_0_2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113" y="1242021"/>
            <a:ext cx="2406938" cy="375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1dcd01bcbe4_0_2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25775" y="1267659"/>
            <a:ext cx="2252983" cy="3701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1dcd01bcbe4_0_2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1500" y="1261397"/>
            <a:ext cx="2252975" cy="3713853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1dcd01bcbe4_0_256"/>
          <p:cNvSpPr txBox="1"/>
          <p:nvPr/>
        </p:nvSpPr>
        <p:spPr>
          <a:xfrm>
            <a:off x="6400800" y="3210600"/>
            <a:ext cx="168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 declaramos flexWrap: wrap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dcd01bcbe4_0_568"/>
          <p:cNvSpPr txBox="1"/>
          <p:nvPr/>
        </p:nvSpPr>
        <p:spPr>
          <a:xfrm>
            <a:off x="1897075" y="1522005"/>
            <a:ext cx="5976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O que é a View?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É o componente básico do React-native. É um container já declarado com layout Flexbox e que na compilação é traduzido para o container da respectiva tecnologia.</a:t>
            </a:r>
            <a:endParaRPr i="0" sz="2000" u="none" cap="none" strike="noStrike">
              <a:solidFill>
                <a:srgbClr val="91A3AD"/>
              </a:solidFill>
            </a:endParaRPr>
          </a:p>
        </p:txBody>
      </p:sp>
      <p:pic>
        <p:nvPicPr>
          <p:cNvPr id="69" name="Google Shape;69;g1dcd01bcbe4_0_5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g1dcd01bcbe4_0_5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g1dcd01bcbe4_0_56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View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" name="Google Shape;72;g1dcd01bcbe4_0_5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2813" y="3755525"/>
            <a:ext cx="6338374" cy="138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g1dc9ba23033_0_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1dc9ba23033_0_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1dc9ba23033_0_10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Cansados?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4" name="Google Shape;324;g1dc9ba23033_0_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1331" y="1228302"/>
            <a:ext cx="4540950" cy="369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g1dcd01bcbe4_0_2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1dcd01bcbe4_0_2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1dcd01bcbe4_0_28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Terminamos Flexbox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g1dcd01bcbe4_0_2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7480" y="1456906"/>
            <a:ext cx="5649025" cy="311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g1dcd01bcbe4_0_2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1dcd01bcbe4_0_2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1dcd01bcbe4_0_292"/>
          <p:cNvSpPr txBox="1"/>
          <p:nvPr/>
        </p:nvSpPr>
        <p:spPr>
          <a:xfrm>
            <a:off x="1897075" y="439600"/>
            <a:ext cx="6136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Mas só a parte do container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0" name="Google Shape;340;g1dcd01bcbe4_0_2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7079" y="1269125"/>
            <a:ext cx="5563710" cy="369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dcd01bcbe4_0_300"/>
          <p:cNvSpPr txBox="1"/>
          <p:nvPr/>
        </p:nvSpPr>
        <p:spPr>
          <a:xfrm>
            <a:off x="1897075" y="1358722"/>
            <a:ext cx="5976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positioning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Determina a posição do item</a:t>
            </a:r>
            <a:br>
              <a:rPr lang="en-US" sz="2000">
                <a:solidFill>
                  <a:srgbClr val="91A3AD"/>
                </a:solidFill>
              </a:rPr>
            </a:b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b="1" lang="en-US" sz="2000">
                <a:solidFill>
                  <a:srgbClr val="91A3AD"/>
                </a:solidFill>
              </a:rPr>
              <a:t>relative (default)</a:t>
            </a:r>
            <a:endParaRPr b="1"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absolute</a:t>
            </a:r>
            <a:endParaRPr sz="2000">
              <a:solidFill>
                <a:srgbClr val="91A3A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right/left/top/bottom </a:t>
            </a:r>
            <a:r>
              <a:rPr b="1" lang="en-US" sz="2000">
                <a:solidFill>
                  <a:srgbClr val="91A3AD"/>
                </a:solidFill>
              </a:rPr>
              <a:t>(default 0)</a:t>
            </a:r>
            <a:endParaRPr b="1" sz="2000">
              <a:solidFill>
                <a:srgbClr val="91A3AD"/>
              </a:solidFill>
            </a:endParaRPr>
          </a:p>
        </p:txBody>
      </p:sp>
      <p:pic>
        <p:nvPicPr>
          <p:cNvPr id="346" name="Google Shape;346;g1dcd01bcbe4_0_3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1dcd01bcbe4_0_3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1dcd01bcbe4_0_30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Flexbox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dcd01bcbe4_0_307"/>
          <p:cNvSpPr txBox="1"/>
          <p:nvPr/>
        </p:nvSpPr>
        <p:spPr>
          <a:xfrm>
            <a:off x="1897075" y="1358722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positioning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Para determinarmos a posição de um item, utilizamos top </a:t>
            </a:r>
            <a:r>
              <a:rPr b="1" lang="en-US" sz="2000">
                <a:solidFill>
                  <a:srgbClr val="91A3AD"/>
                </a:solidFill>
              </a:rPr>
              <a:t>ou </a:t>
            </a:r>
            <a:r>
              <a:rPr lang="en-US" sz="2000">
                <a:solidFill>
                  <a:srgbClr val="91A3AD"/>
                </a:solidFill>
              </a:rPr>
              <a:t>bottom, e left </a:t>
            </a:r>
            <a:r>
              <a:rPr b="1" lang="en-US" sz="2000">
                <a:solidFill>
                  <a:srgbClr val="91A3AD"/>
                </a:solidFill>
              </a:rPr>
              <a:t>ou </a:t>
            </a:r>
            <a:r>
              <a:rPr lang="en-US" sz="2000">
                <a:solidFill>
                  <a:srgbClr val="91A3AD"/>
                </a:solidFill>
              </a:rPr>
              <a:t>right.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Não utilizamos posições que atuem no mesmo eixo juntos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54" name="Google Shape;354;g1dcd01bcbe4_0_3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1dcd01bcbe4_0_3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1dcd01bcbe4_0_30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Flexbox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g1dcd01bcbe4_0_3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1dcd01bcbe4_0_3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g1dcd01bcbe4_0_31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Flexbox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4" name="Google Shape;364;g1dcd01bcbe4_0_3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7063" y="1216396"/>
            <a:ext cx="2251562" cy="3752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1dcd01bcbe4_0_3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8825" y="1216396"/>
            <a:ext cx="2284481" cy="375260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g1dcd01bcbe4_0_314"/>
          <p:cNvSpPr txBox="1"/>
          <p:nvPr/>
        </p:nvSpPr>
        <p:spPr>
          <a:xfrm>
            <a:off x="2993450" y="2516625"/>
            <a:ext cx="1255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width: 50px</a:t>
            </a:r>
            <a:br>
              <a:rPr lang="en-US"/>
            </a:br>
            <a:r>
              <a:rPr lang="en-US"/>
              <a:t>height: 50px</a:t>
            </a:r>
            <a:br>
              <a:rPr lang="en-US"/>
            </a:br>
            <a:r>
              <a:rPr lang="en-US"/>
              <a:t>left: 25px</a:t>
            </a:r>
            <a:br>
              <a:rPr lang="en-US"/>
            </a:br>
            <a:r>
              <a:rPr lang="en-US"/>
              <a:t>top: 25px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left: 50px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top: 50px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left: 75px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top: 75px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g1dcd01bcbe4_0_3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1dcd01bcbe4_0_3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1dcd01bcbe4_0_32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Flexbox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4" name="Google Shape;374;g1dcd01bcbe4_0_3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7063" y="1216396"/>
            <a:ext cx="2251562" cy="3752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1dcd01bcbe4_0_3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8825" y="1216396"/>
            <a:ext cx="2284481" cy="37526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6" name="Google Shape;376;g1dcd01bcbe4_0_324"/>
          <p:cNvGrpSpPr/>
          <p:nvPr/>
        </p:nvGrpSpPr>
        <p:grpSpPr>
          <a:xfrm>
            <a:off x="1897075" y="1944000"/>
            <a:ext cx="438900" cy="1255500"/>
            <a:chOff x="1910450" y="1965550"/>
            <a:chExt cx="438900" cy="1255500"/>
          </a:xfrm>
        </p:grpSpPr>
        <p:sp>
          <p:nvSpPr>
            <p:cNvPr id="377" name="Google Shape;377;g1dcd01bcbe4_0_324"/>
            <p:cNvSpPr/>
            <p:nvPr/>
          </p:nvSpPr>
          <p:spPr>
            <a:xfrm>
              <a:off x="1910450" y="1965550"/>
              <a:ext cx="438900" cy="418500"/>
            </a:xfrm>
            <a:prstGeom prst="rect">
              <a:avLst/>
            </a:prstGeom>
            <a:noFill/>
            <a:ln cap="flat" cmpd="sng" w="9525">
              <a:solidFill>
                <a:srgbClr val="ED26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g1dcd01bcbe4_0_324"/>
            <p:cNvSpPr/>
            <p:nvPr/>
          </p:nvSpPr>
          <p:spPr>
            <a:xfrm>
              <a:off x="1910450" y="2384050"/>
              <a:ext cx="438900" cy="418500"/>
            </a:xfrm>
            <a:prstGeom prst="rect">
              <a:avLst/>
            </a:prstGeom>
            <a:noFill/>
            <a:ln cap="flat" cmpd="sng" w="9525">
              <a:solidFill>
                <a:srgbClr val="ED26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g1dcd01bcbe4_0_324"/>
            <p:cNvSpPr/>
            <p:nvPr/>
          </p:nvSpPr>
          <p:spPr>
            <a:xfrm>
              <a:off x="1910450" y="2802550"/>
              <a:ext cx="438900" cy="418500"/>
            </a:xfrm>
            <a:prstGeom prst="rect">
              <a:avLst/>
            </a:prstGeom>
            <a:noFill/>
            <a:ln cap="flat" cmpd="sng" w="9525">
              <a:solidFill>
                <a:srgbClr val="ED26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g1dcd01bcbe4_0_324"/>
          <p:cNvSpPr/>
          <p:nvPr/>
        </p:nvSpPr>
        <p:spPr>
          <a:xfrm>
            <a:off x="4688825" y="1944000"/>
            <a:ext cx="438900" cy="408300"/>
          </a:xfrm>
          <a:prstGeom prst="rect">
            <a:avLst/>
          </a:prstGeom>
          <a:noFill/>
          <a:ln cap="flat" cmpd="sng" w="952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1" name="Google Shape;381;g1dcd01bcbe4_0_324"/>
          <p:cNvCxnSpPr/>
          <p:nvPr/>
        </p:nvCxnSpPr>
        <p:spPr>
          <a:xfrm rot="10800000">
            <a:off x="2339100" y="3210600"/>
            <a:ext cx="622500" cy="571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2" name="Google Shape;382;g1dcd01bcbe4_0_324"/>
          <p:cNvCxnSpPr/>
          <p:nvPr/>
        </p:nvCxnSpPr>
        <p:spPr>
          <a:xfrm rot="10800000">
            <a:off x="2359375" y="2771675"/>
            <a:ext cx="387900" cy="398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3" name="Google Shape;383;g1dcd01bcbe4_0_324"/>
          <p:cNvCxnSpPr/>
          <p:nvPr/>
        </p:nvCxnSpPr>
        <p:spPr>
          <a:xfrm rot="10800000">
            <a:off x="2369775" y="2363650"/>
            <a:ext cx="183600" cy="183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4" name="Google Shape;384;g1dcd01bcbe4_0_324"/>
          <p:cNvSpPr txBox="1"/>
          <p:nvPr/>
        </p:nvSpPr>
        <p:spPr>
          <a:xfrm>
            <a:off x="2553375" y="2147050"/>
            <a:ext cx="62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25px</a:t>
            </a:r>
            <a:endParaRPr/>
          </a:p>
        </p:txBody>
      </p:sp>
      <p:sp>
        <p:nvSpPr>
          <p:cNvPr id="385" name="Google Shape;385;g1dcd01bcbe4_0_324"/>
          <p:cNvSpPr txBox="1"/>
          <p:nvPr/>
        </p:nvSpPr>
        <p:spPr>
          <a:xfrm>
            <a:off x="2770675" y="2806400"/>
            <a:ext cx="62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50px</a:t>
            </a:r>
            <a:endParaRPr/>
          </a:p>
        </p:txBody>
      </p:sp>
      <p:sp>
        <p:nvSpPr>
          <p:cNvPr id="386" name="Google Shape;386;g1dcd01bcbe4_0_324"/>
          <p:cNvSpPr txBox="1"/>
          <p:nvPr/>
        </p:nvSpPr>
        <p:spPr>
          <a:xfrm>
            <a:off x="3043225" y="3381900"/>
            <a:ext cx="62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75px</a:t>
            </a:r>
            <a:endParaRPr/>
          </a:p>
        </p:txBody>
      </p:sp>
      <p:cxnSp>
        <p:nvCxnSpPr>
          <p:cNvPr id="387" name="Google Shape;387;g1dcd01bcbe4_0_324"/>
          <p:cNvCxnSpPr/>
          <p:nvPr/>
        </p:nvCxnSpPr>
        <p:spPr>
          <a:xfrm rot="10800000">
            <a:off x="5127725" y="1944000"/>
            <a:ext cx="183600" cy="183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8" name="Google Shape;388;g1dcd01bcbe4_0_324"/>
          <p:cNvCxnSpPr/>
          <p:nvPr/>
        </p:nvCxnSpPr>
        <p:spPr>
          <a:xfrm rot="10800000">
            <a:off x="4923425" y="2148100"/>
            <a:ext cx="387900" cy="398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" name="Google Shape;389;g1dcd01bcbe4_0_324"/>
          <p:cNvCxnSpPr/>
          <p:nvPr/>
        </p:nvCxnSpPr>
        <p:spPr>
          <a:xfrm rot="10800000">
            <a:off x="4707575" y="2424125"/>
            <a:ext cx="622500" cy="571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0" name="Google Shape;390;g1dcd01bcbe4_0_324"/>
          <p:cNvSpPr txBox="1"/>
          <p:nvPr/>
        </p:nvSpPr>
        <p:spPr>
          <a:xfrm>
            <a:off x="5519813" y="1835700"/>
            <a:ext cx="62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25px</a:t>
            </a:r>
            <a:endParaRPr/>
          </a:p>
        </p:txBody>
      </p:sp>
      <p:sp>
        <p:nvSpPr>
          <p:cNvPr id="391" name="Google Shape;391;g1dcd01bcbe4_0_324"/>
          <p:cNvSpPr txBox="1"/>
          <p:nvPr/>
        </p:nvSpPr>
        <p:spPr>
          <a:xfrm>
            <a:off x="5519825" y="2255350"/>
            <a:ext cx="62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50px</a:t>
            </a:r>
            <a:endParaRPr/>
          </a:p>
        </p:txBody>
      </p:sp>
      <p:sp>
        <p:nvSpPr>
          <p:cNvPr id="392" name="Google Shape;392;g1dcd01bcbe4_0_324"/>
          <p:cNvSpPr txBox="1"/>
          <p:nvPr/>
        </p:nvSpPr>
        <p:spPr>
          <a:xfrm>
            <a:off x="5330075" y="2985500"/>
            <a:ext cx="62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75px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dcd01bcbe4_0_354"/>
          <p:cNvSpPr txBox="1"/>
          <p:nvPr/>
        </p:nvSpPr>
        <p:spPr>
          <a:xfrm>
            <a:off x="1897075" y="1358722"/>
            <a:ext cx="59760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alignItems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É utilizado para alinhar os itens dentro do container. Semelhante ao justifyContent, porém o alignItems atua no </a:t>
            </a:r>
            <a:r>
              <a:rPr b="1" lang="en-US" sz="2000">
                <a:solidFill>
                  <a:srgbClr val="91A3AD"/>
                </a:solidFill>
              </a:rPr>
              <a:t>eixo transversal</a:t>
            </a:r>
            <a:r>
              <a:rPr lang="en-US" sz="2000">
                <a:solidFill>
                  <a:srgbClr val="91A3AD"/>
                </a:solidFill>
              </a:rPr>
              <a:t>, enquanto o justifyContent atua no </a:t>
            </a:r>
            <a:r>
              <a:rPr b="1" lang="en-US" sz="2000">
                <a:solidFill>
                  <a:srgbClr val="91A3AD"/>
                </a:solidFill>
              </a:rPr>
              <a:t>eixo principal</a:t>
            </a:r>
            <a:endParaRPr b="1"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b="1" lang="en-US" sz="2000">
                <a:solidFill>
                  <a:srgbClr val="91A3AD"/>
                </a:solidFill>
              </a:rPr>
              <a:t>stretch (default)</a:t>
            </a:r>
            <a:endParaRPr b="1"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flex-start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flex-end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center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baseline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98" name="Google Shape;398;g1dcd01bcbe4_0_3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g1dcd01bcbe4_0_3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g1dcd01bcbe4_0_35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Flexbox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g1dcd01bcbe4_0_3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g1dcd01bcbe4_0_3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g1dcd01bcbe4_0_36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Flexbox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8" name="Google Shape;408;g1dcd01bcbe4_0_3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7063" y="1216396"/>
            <a:ext cx="2299131" cy="3752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g1dcd01bcbe4_0_3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5368" y="1216396"/>
            <a:ext cx="2230568" cy="3752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g1dcd01bcbe4_0_3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g1dcd01bcbe4_0_3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1dcd01bcbe4_0_37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Flexbox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7" name="Google Shape;417;g1dcd01bcbe4_0_3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7063" y="1216396"/>
            <a:ext cx="2296567" cy="375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g1dcd01bcbe4_0_3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2804" y="1216396"/>
            <a:ext cx="2289948" cy="3752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g1dcd01bcbe4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g1dcd01bcbe4_0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g1dcd01bcbe4_0_1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View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g1dcd01bcbe4_0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475" y="1086100"/>
            <a:ext cx="7967475" cy="401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dcd01bcbe4_0_387"/>
          <p:cNvSpPr txBox="1"/>
          <p:nvPr/>
        </p:nvSpPr>
        <p:spPr>
          <a:xfrm>
            <a:off x="1897075" y="1358722"/>
            <a:ext cx="5976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alignItems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O stretch só funciona quando não há um tamanho definido no eixo transversal. No caso anterior, 2 itens tinham width: 50px, apenas o item sem width que foi modificado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24" name="Google Shape;424;g1dcd01bcbe4_0_3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g1dcd01bcbe4_0_3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1dcd01bcbe4_0_38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Flexbox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dcd01bcbe4_0_394"/>
          <p:cNvSpPr txBox="1"/>
          <p:nvPr/>
        </p:nvSpPr>
        <p:spPr>
          <a:xfrm>
            <a:off x="1897075" y="1358722"/>
            <a:ext cx="5976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alignSelf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É semelhante ao alignItems, porém é aplicado no </a:t>
            </a:r>
            <a:r>
              <a:rPr b="1" lang="en-US" sz="2000">
                <a:solidFill>
                  <a:srgbClr val="91A3AD"/>
                </a:solidFill>
              </a:rPr>
              <a:t>item </a:t>
            </a:r>
            <a:r>
              <a:rPr lang="en-US" sz="2000">
                <a:solidFill>
                  <a:srgbClr val="91A3AD"/>
                </a:solidFill>
              </a:rPr>
              <a:t>e não no container. Se declarado, sobrescreve o alignItems</a:t>
            </a:r>
            <a:endParaRPr b="1"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b="1" lang="en-US" sz="2000">
                <a:solidFill>
                  <a:srgbClr val="91A3AD"/>
                </a:solidFill>
              </a:rPr>
              <a:t>stretch (default)</a:t>
            </a:r>
            <a:endParaRPr b="1"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flex-start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flex-end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center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baseline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32" name="Google Shape;432;g1dcd01bcbe4_0_3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g1dcd01bcbe4_0_3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g1dcd01bcbe4_0_39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Flexbox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g1dcd01bcbe4_0_4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g1dcd01bcbe4_0_4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g1dcd01bcbe4_0_40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Flexbox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2" name="Google Shape;442;g1dcd01bcbe4_0_4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7063" y="1216396"/>
            <a:ext cx="2306767" cy="375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g1dcd01bcbe4_0_4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2179" y="1216396"/>
            <a:ext cx="2270093" cy="3752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g1dcd01bcbe4_0_4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1dcd01bcbe4_0_4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g1dcd01bcbe4_0_40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Flexbox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1" name="Google Shape;451;g1dcd01bcbe4_0_4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7063" y="1216396"/>
            <a:ext cx="2283330" cy="375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g1dcd01bcbe4_0_4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0368" y="1216396"/>
            <a:ext cx="2263475" cy="3752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dcd01bcbe4_0_419"/>
          <p:cNvSpPr txBox="1"/>
          <p:nvPr/>
        </p:nvSpPr>
        <p:spPr>
          <a:xfrm>
            <a:off x="1897075" y="1358725"/>
            <a:ext cx="61263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flexBasis, flexShrink, flexGrow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São parâmetros que definem como os itens irão se comportar para dividir o espaço do container entre si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flexBasis: Define o valor “default” do item no eixo principal. Similar a height ou width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flexShrink: Define o quanto um item irá diminuir para pode ocupar o espaço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flexGrow: Define o quanto um item irá aumentar para ocupar o espaço disponível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58" name="Google Shape;458;g1dcd01bcbe4_0_4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g1dcd01bcbe4_0_4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g1dcd01bcbe4_0_41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Flexbox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dcd01bcbe4_0_429"/>
          <p:cNvSpPr txBox="1"/>
          <p:nvPr/>
        </p:nvSpPr>
        <p:spPr>
          <a:xfrm>
            <a:off x="1897075" y="1358725"/>
            <a:ext cx="61263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flexBasis, flexShrink, flexGrow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FlexShrink é utilizado quando o espaço do container não é suficiente para todos os itens. Os itens são redimensionados para um tamanho menor, de acordo com o peso dado a cada um deles.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66" name="Google Shape;466;g1dcd01bcbe4_0_4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g1dcd01bcbe4_0_4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g1dcd01bcbe4_0_42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Flexbox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dcd01bcbe4_0_453"/>
          <p:cNvSpPr txBox="1"/>
          <p:nvPr/>
        </p:nvSpPr>
        <p:spPr>
          <a:xfrm>
            <a:off x="1897075" y="1358725"/>
            <a:ext cx="61263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flexBasis, flexShrink, flexGrow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FlexGrow é utilizado quando o espaço do container é maior que o necessário para todos os itens. Os itens são redimensionados para um tamanho maior, de acordo com o peso dado a cada um deles.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74" name="Google Shape;474;g1dcd01bcbe4_0_4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g1dcd01bcbe4_0_4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g1dcd01bcbe4_0_45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Flexbox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dcd01bcbe4_0_445"/>
          <p:cNvSpPr txBox="1"/>
          <p:nvPr/>
        </p:nvSpPr>
        <p:spPr>
          <a:xfrm>
            <a:off x="1897075" y="1358725"/>
            <a:ext cx="61263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flexBasis, flexShrink, flexGrow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91A3AD"/>
                </a:solidFill>
              </a:rPr>
              <a:t>flexBasis</a:t>
            </a:r>
            <a:r>
              <a:rPr lang="en-US" sz="2000">
                <a:solidFill>
                  <a:srgbClr val="91A3AD"/>
                </a:solidFill>
              </a:rPr>
              <a:t>: O flexBasis default é o tamanho do item no eixo principal.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91A3AD"/>
                </a:solidFill>
              </a:rPr>
              <a:t>flexShrink</a:t>
            </a:r>
            <a:r>
              <a:rPr lang="en-US" sz="2000">
                <a:solidFill>
                  <a:srgbClr val="91A3AD"/>
                </a:solidFill>
              </a:rPr>
              <a:t>: Valores positivos (float), com o default sendo 0</a:t>
            </a:r>
            <a:endParaRPr sz="20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flexGrow</a:t>
            </a:r>
            <a:r>
              <a:rPr lang="en-US" sz="2200">
                <a:solidFill>
                  <a:srgbClr val="91A3AD"/>
                </a:solidFill>
              </a:rPr>
              <a:t>: </a:t>
            </a:r>
            <a:r>
              <a:rPr lang="en-US" sz="2000">
                <a:solidFill>
                  <a:srgbClr val="91A3AD"/>
                </a:solidFill>
              </a:rPr>
              <a:t>Valores positivos (float), com o default sendo 1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82" name="Google Shape;482;g1dcd01bcbe4_0_4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g1dcd01bcbe4_0_4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g1dcd01bcbe4_0_44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Flexbox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dcd01bcbe4_0_436"/>
          <p:cNvSpPr txBox="1"/>
          <p:nvPr/>
        </p:nvSpPr>
        <p:spPr>
          <a:xfrm>
            <a:off x="1897075" y="1358725"/>
            <a:ext cx="61263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flex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flex é uma abreviação dos 3 parâmetros anteriores. Quando declaramos </a:t>
            </a:r>
            <a:r>
              <a:rPr b="1" lang="en-US" sz="2000">
                <a:solidFill>
                  <a:srgbClr val="91A3AD"/>
                </a:solidFill>
              </a:rPr>
              <a:t>flex</a:t>
            </a:r>
            <a:r>
              <a:rPr lang="en-US" sz="2000">
                <a:solidFill>
                  <a:srgbClr val="91A3AD"/>
                </a:solidFill>
              </a:rPr>
              <a:t>, estamos declarando flex-grow, flex-shrink, flex-basis nessa ordem</a:t>
            </a:r>
            <a:br>
              <a:rPr lang="en-US" sz="2000">
                <a:solidFill>
                  <a:srgbClr val="91A3AD"/>
                </a:solidFill>
              </a:rPr>
            </a:b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exemplos:</a:t>
            </a: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flex: 1 1 auto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90" name="Google Shape;490;g1dcd01bcbe4_0_4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g1dcd01bcbe4_0_4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g1dcd01bcbe4_0_43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Flexbox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dcd01bcbe4_0_460"/>
          <p:cNvSpPr txBox="1"/>
          <p:nvPr/>
        </p:nvSpPr>
        <p:spPr>
          <a:xfrm>
            <a:off x="1897075" y="1358725"/>
            <a:ext cx="61263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flex (apenas 1 valor)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Quando utilizamos flex com apenas 1 valor, é o mesmo que declararmos </a:t>
            </a:r>
            <a:r>
              <a:rPr b="1" lang="en-US" sz="2000">
                <a:solidFill>
                  <a:srgbClr val="91A3AD"/>
                </a:solidFill>
              </a:rPr>
              <a:t>flex: 1 0 auto</a:t>
            </a: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É muito comum utilizarmos apenas </a:t>
            </a:r>
            <a:r>
              <a:rPr b="1" lang="en-US" sz="2000">
                <a:solidFill>
                  <a:srgbClr val="91A3AD"/>
                </a:solidFill>
              </a:rPr>
              <a:t>flex: x</a:t>
            </a:r>
            <a:r>
              <a:rPr lang="en-US" sz="2000">
                <a:solidFill>
                  <a:srgbClr val="91A3AD"/>
                </a:solidFill>
              </a:rPr>
              <a:t>, para dividirmos o espaço entre os itens, já que é bem mais incomum uma necessidade de utilizar flexBaseline ou flexShrink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98" name="Google Shape;498;g1dcd01bcbe4_0_4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g1dcd01bcbe4_0_4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g1dcd01bcbe4_0_46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Flexbox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g1dcd01bcbe4_0_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1dcd01bcbe4_0_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1dcd01bcbe4_0_6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View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Google Shape;88;g1dcd01bcbe4_0_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3104" y="1132172"/>
            <a:ext cx="5661836" cy="383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g1dcd01bcbe4_0_4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g1dcd01bcbe4_0_4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g1dcd01bcbe4_0_46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Flexbox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8" name="Google Shape;508;g1dcd01bcbe4_0_4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2738" y="1167046"/>
            <a:ext cx="2287684" cy="375260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g1dcd01bcbe4_0_467"/>
          <p:cNvSpPr txBox="1"/>
          <p:nvPr/>
        </p:nvSpPr>
        <p:spPr>
          <a:xfrm>
            <a:off x="4329238" y="1414450"/>
            <a:ext cx="73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flex: 1</a:t>
            </a:r>
            <a:endParaRPr/>
          </a:p>
        </p:txBody>
      </p:sp>
      <p:sp>
        <p:nvSpPr>
          <p:cNvPr id="510" name="Google Shape;510;g1dcd01bcbe4_0_467"/>
          <p:cNvSpPr txBox="1"/>
          <p:nvPr/>
        </p:nvSpPr>
        <p:spPr>
          <a:xfrm>
            <a:off x="4329225" y="2240425"/>
            <a:ext cx="73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flex: 2</a:t>
            </a:r>
            <a:endParaRPr/>
          </a:p>
        </p:txBody>
      </p:sp>
      <p:sp>
        <p:nvSpPr>
          <p:cNvPr id="511" name="Google Shape;511;g1dcd01bcbe4_0_467"/>
          <p:cNvSpPr txBox="1"/>
          <p:nvPr/>
        </p:nvSpPr>
        <p:spPr>
          <a:xfrm>
            <a:off x="4329213" y="3678700"/>
            <a:ext cx="73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flex: 3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g1dcd01bcbe4_0_4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g1dcd01bcbe4_0_4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g1dcd01bcbe4_0_47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View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9" name="Google Shape;519;g1dcd01bcbe4_0_4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4488" y="1248696"/>
            <a:ext cx="4248621" cy="3539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g1dcd01bcbe4_0_4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03100" y="1248700"/>
            <a:ext cx="2794070" cy="353915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g1dcd01bcbe4_0_478"/>
          <p:cNvSpPr/>
          <p:nvPr/>
        </p:nvSpPr>
        <p:spPr>
          <a:xfrm>
            <a:off x="4031100" y="3200400"/>
            <a:ext cx="1081800" cy="4287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g1dcd01bcbe4_0_4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g1dcd01bcbe4_0_4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g1dcd01bcbe4_0_490"/>
          <p:cNvSpPr txBox="1"/>
          <p:nvPr/>
        </p:nvSpPr>
        <p:spPr>
          <a:xfrm>
            <a:off x="1897075" y="439600"/>
            <a:ext cx="515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Agora sim terminamos!!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9" name="Google Shape;529;g1dcd01bcbe4_0_4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3443" y="1238500"/>
            <a:ext cx="4463263" cy="3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dcd01bcbe4_0_503"/>
          <p:cNvSpPr txBox="1"/>
          <p:nvPr/>
        </p:nvSpPr>
        <p:spPr>
          <a:xfrm>
            <a:off x="1897075" y="1522000"/>
            <a:ext cx="56568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O que é ao style?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É uma prop recebida pelos componentes para aplicar style CSS nos componentes react</a:t>
            </a:r>
            <a:br>
              <a:rPr lang="en-US" sz="2000">
                <a:solidFill>
                  <a:srgbClr val="91A3AD"/>
                </a:solidFill>
              </a:rPr>
            </a:b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backgroundColor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color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width/height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atributos flexbox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Entre outros (alguns </a:t>
            </a:r>
            <a:r>
              <a:rPr lang="en-US" sz="2000">
                <a:solidFill>
                  <a:srgbClr val="91A3AD"/>
                </a:solidFill>
              </a:rPr>
              <a:t>específicos</a:t>
            </a:r>
            <a:r>
              <a:rPr lang="en-US" sz="2000">
                <a:solidFill>
                  <a:srgbClr val="91A3AD"/>
                </a:solidFill>
              </a:rPr>
              <a:t> para certos componentes)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535" name="Google Shape;535;g1dcd01bcbe4_0_5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g1dcd01bcbe4_0_5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g1dcd01bcbe4_0_50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Style e Stylesheet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dcd01bcbe4_0_511"/>
          <p:cNvSpPr txBox="1"/>
          <p:nvPr/>
        </p:nvSpPr>
        <p:spPr>
          <a:xfrm>
            <a:off x="1897075" y="1522000"/>
            <a:ext cx="56568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Text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fontFamily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fontSize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fontStyle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fontWeight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textAlign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textDecorationLine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543" name="Google Shape;543;g1dcd01bcbe4_0_5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g1dcd01bcbe4_0_5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g1dcd01bcbe4_0_51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Style e Stylesheet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dcd01bcbe4_0_522"/>
          <p:cNvSpPr txBox="1"/>
          <p:nvPr/>
        </p:nvSpPr>
        <p:spPr>
          <a:xfrm>
            <a:off x="1897075" y="1522000"/>
            <a:ext cx="56568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Image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backgroundColor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borderColor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borderRadius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opacity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overflow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resizeMode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551" name="Google Shape;551;g1dcd01bcbe4_0_5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g1dcd01bcbe4_0_5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g1dcd01bcbe4_0_52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Style e Stylesheet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dcd01bcbe4_0_536"/>
          <p:cNvSpPr txBox="1"/>
          <p:nvPr/>
        </p:nvSpPr>
        <p:spPr>
          <a:xfrm>
            <a:off x="1897075" y="1522000"/>
            <a:ext cx="56568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Stylesheet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É um objeto especial, que encapsula e valida o estilo a ser aplicado no componente. Temos 2 principais métodos, o create e o compose.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Create: cria um stylesheet a partir de um objeto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Compose: cria um stylesheet a partir de 2 stylesheets, ou partes deles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559" name="Google Shape;559;g1dcd01bcbe4_0_5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g1dcd01bcbe4_0_5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g1dcd01bcbe4_0_53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Style e Stylesheet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dcd01bcbe4_0_543"/>
          <p:cNvSpPr txBox="1"/>
          <p:nvPr/>
        </p:nvSpPr>
        <p:spPr>
          <a:xfrm>
            <a:off x="1897075" y="1522000"/>
            <a:ext cx="60039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Stylesheet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É um objeto especial, que encapsula e valida o estilo a ser aplicado no componente. Temos 2 principais métodos, o create e o compose.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Create: cria um stylesheet a partir de um objeto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Compose: cria um stylesheet a partir de 2 stylesheets, ou partes deles. Se houver repetição, o 1o stylesheet é sobrescrito pelo 2o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567" name="Google Shape;567;g1dcd01bcbe4_0_5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g1dcd01bcbe4_0_5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30925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g1dcd01bcbe4_0_54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Style e Stylesheet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g1dcd01bcbe4_0_5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g1dcd01bcbe4_0_5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g1dcd01bcbe4_0_55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Style e Stylesheet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7" name="Google Shape;577;g1dcd01bcbe4_0_5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3913" y="1186271"/>
            <a:ext cx="4242962" cy="375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g1dcd01bcbe4_0_5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66875" y="1134050"/>
            <a:ext cx="2386717" cy="385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dcd01bcbe4_0_276"/>
          <p:cNvSpPr txBox="1"/>
          <p:nvPr/>
        </p:nvSpPr>
        <p:spPr>
          <a:xfrm>
            <a:off x="1897075" y="1401289"/>
            <a:ext cx="59760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US" sz="2000">
                <a:solidFill>
                  <a:srgbClr val="91A3AD"/>
                </a:solidFill>
              </a:rPr>
              <a:t>https://developer.mozilla.org/pt-BR/docs/Web/CSS/CSS_Flexible_Box_Layout/Basic_Concepts_of_Flexbox</a:t>
            </a:r>
            <a:br>
              <a:rPr b="1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2000" u="none">
                <a:solidFill>
                  <a:srgbClr val="91A3AD"/>
                </a:solidFill>
              </a:rPr>
              <a:t>https://reactnative.dev/docs/flexbox</a:t>
            </a:r>
            <a:br>
              <a:rPr b="1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000" cap="none" strike="noStrike">
                <a:solidFill>
                  <a:srgbClr val="91A3AD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https://css-tricks.com/snippets/css/a-guide-to-flexbox/</a:t>
            </a:r>
            <a:br>
              <a:rPr b="1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https://reactnative.dev/docs/stylesheet</a:t>
            </a:r>
            <a:endParaRPr b="1" i="0" sz="18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4" name="Google Shape;584;g1dcd01bcbe4_0_2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g1dcd01bcbe4_0_2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g1dcd01bcbe4_0_27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Links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dc68a4331c_0_97"/>
          <p:cNvSpPr txBox="1"/>
          <p:nvPr/>
        </p:nvSpPr>
        <p:spPr>
          <a:xfrm>
            <a:off x="1897075" y="1522005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O que é o Flexbox?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É um modelo de </a:t>
            </a:r>
            <a:r>
              <a:rPr b="1" lang="en-US" sz="2000">
                <a:solidFill>
                  <a:srgbClr val="91A3AD"/>
                </a:solidFill>
              </a:rPr>
              <a:t>layout </a:t>
            </a:r>
            <a:r>
              <a:rPr lang="en-US" sz="2000">
                <a:solidFill>
                  <a:srgbClr val="91A3AD"/>
                </a:solidFill>
              </a:rPr>
              <a:t>criado para conseguirmos organizar componentes de maneira </a:t>
            </a:r>
            <a:r>
              <a:rPr b="1" lang="en-US" sz="2000">
                <a:solidFill>
                  <a:srgbClr val="91A3AD"/>
                </a:solidFill>
              </a:rPr>
              <a:t>dinâmica</a:t>
            </a:r>
            <a:r>
              <a:rPr lang="en-US" sz="2000">
                <a:solidFill>
                  <a:srgbClr val="91A3AD"/>
                </a:solidFill>
              </a:rPr>
              <a:t>, simples.</a:t>
            </a:r>
            <a:br>
              <a:rPr lang="en-US" sz="2000">
                <a:solidFill>
                  <a:srgbClr val="91A3AD"/>
                </a:solidFill>
              </a:rPr>
            </a:b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É muito utilizado pela sua adaptabilidade da disposição e tamanho dos componentes, tornando uma ótima escolha para designs responsivos</a:t>
            </a:r>
            <a:endParaRPr i="0" sz="2000" u="none" cap="none" strike="noStrike">
              <a:solidFill>
                <a:srgbClr val="91A3AD"/>
              </a:solidFill>
            </a:endParaRPr>
          </a:p>
        </p:txBody>
      </p:sp>
      <p:pic>
        <p:nvPicPr>
          <p:cNvPr id="94" name="Google Shape;94;g1dc68a4331c_0_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1dc68a4331c_0_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1dc68a4331c_0_9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Flexbox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"/>
          <p:cNvSpPr txBox="1"/>
          <p:nvPr/>
        </p:nvSpPr>
        <p:spPr>
          <a:xfrm>
            <a:off x="1701600" y="623653"/>
            <a:ext cx="62925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7"/>
              <a:buFont typeface="Arial"/>
              <a:buNone/>
            </a:pPr>
            <a:r>
              <a:rPr b="0" i="0" lang="en-US" sz="3497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Dúvidas, anseios, desabafos?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2" name="Google Shape;59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8029" y="1380303"/>
            <a:ext cx="5690593" cy="31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0" y="2"/>
            <a:ext cx="913554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276" y="209004"/>
            <a:ext cx="8691450" cy="4704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71025" y="2138711"/>
            <a:ext cx="3201951" cy="86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dcd01bcbe4_0_0"/>
          <p:cNvSpPr txBox="1"/>
          <p:nvPr/>
        </p:nvSpPr>
        <p:spPr>
          <a:xfrm>
            <a:off x="1897075" y="1522005"/>
            <a:ext cx="5976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Entendendo o conceito básico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A organização do flexbox se dá pela divisão dos componentes entre containers e itens.</a:t>
            </a:r>
            <a:br>
              <a:rPr lang="en-US" sz="2000">
                <a:solidFill>
                  <a:srgbClr val="91A3AD"/>
                </a:solidFill>
              </a:rPr>
            </a:b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É muito utilizado pela sua adaptabilidade da disposição e tamanho dos componentes, tornando uma ótima escolha para designs responsivos</a:t>
            </a:r>
            <a:endParaRPr i="0" sz="2000" u="none" cap="none" strike="noStrike">
              <a:solidFill>
                <a:srgbClr val="91A3AD"/>
              </a:solidFill>
            </a:endParaRPr>
          </a:p>
        </p:txBody>
      </p:sp>
      <p:pic>
        <p:nvPicPr>
          <p:cNvPr id="102" name="Google Shape;102;g1dcd01bcbe4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g1dcd01bcbe4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1dcd01bcbe4_0_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Flexbox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dcd01bcbe4_0_25"/>
          <p:cNvSpPr txBox="1"/>
          <p:nvPr/>
        </p:nvSpPr>
        <p:spPr>
          <a:xfrm>
            <a:off x="1897075" y="1522005"/>
            <a:ext cx="5976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Nomenclaturas importantes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Eixo principal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Eixo transversal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Item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Container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10" name="Google Shape;110;g1dcd01bcbe4_0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1dcd01bcbe4_0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1dcd01bcbe4_0_2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Flexbox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dcd01bcbe4_0_33"/>
          <p:cNvSpPr txBox="1"/>
          <p:nvPr/>
        </p:nvSpPr>
        <p:spPr>
          <a:xfrm>
            <a:off x="1897075" y="1522005"/>
            <a:ext cx="5976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Nomenclaturas importantes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18" name="Google Shape;118;g1dcd01bcbe4_0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1dcd01bcbe4_0_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1dcd01bcbe4_0_3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Flexbox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g1dcd01bcbe4_0_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9363" y="2065050"/>
            <a:ext cx="5340125" cy="300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2018-06-21T14:25:56Z</dcterms:created>
  <dc:creator>Maíra Fernandes Palácios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2018-06-21T00:00:00Z</vt:filetime>
  </property>
  <property fmtid="{D5CDD505-2E9C-101B-9397-08002B2CF9AE}" pid="3" name="Creator">
    <vt:lpwstr>Google</vt:lpwstr>
  </property>
  <property fmtid="{D5CDD505-2E9C-101B-9397-08002B2CF9AE}" pid="4" name="LastSaved">
    <vt:filetime>2018-06-21T00:00:00Z</vt:filetime>
  </property>
</Properties>
</file>